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99" r:id="rId3"/>
    <p:sldMasterId id="2147483720" r:id="rId4"/>
    <p:sldMasterId id="2147483739" r:id="rId5"/>
    <p:sldMasterId id="2147483760" r:id="rId6"/>
    <p:sldMasterId id="2147483802" r:id="rId7"/>
  </p:sldMasterIdLst>
  <p:notesMasterIdLst>
    <p:notesMasterId r:id="rId24"/>
  </p:notesMasterIdLst>
  <p:sldIdLst>
    <p:sldId id="256" r:id="rId8"/>
    <p:sldId id="257" r:id="rId9"/>
    <p:sldId id="260" r:id="rId10"/>
    <p:sldId id="262" r:id="rId11"/>
    <p:sldId id="258" r:id="rId12"/>
    <p:sldId id="259" r:id="rId13"/>
    <p:sldId id="263" r:id="rId14"/>
    <p:sldId id="264" r:id="rId15"/>
    <p:sldId id="265" r:id="rId16"/>
    <p:sldId id="268" r:id="rId17"/>
    <p:sldId id="267" r:id="rId18"/>
    <p:sldId id="269" r:id="rId19"/>
    <p:sldId id="270" r:id="rId20"/>
    <p:sldId id="271" r:id="rId21"/>
    <p:sldId id="272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6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75361-6A30-4D09-AE3F-A8444D3A8B03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3143B-F08E-43BE-9DCD-A299EEBC6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7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B8AF3-CE74-40D2-AEB2-45571605CF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54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B8AF3-CE74-40D2-AEB2-45571605CF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81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A5A9-6971-49F3-A74A-77074A7501E7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04D2-7F08-41B9-90B7-BDAFE95F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4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2F2E-97E4-4AED-A237-D109AD979131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04D2-7F08-41B9-90B7-BDAFE95F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702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61F3-92A8-48D1-9BB2-C431D6988425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150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BD46-2C93-4F08-BE0D-F7AB99B03862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260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6D78-A26A-44CA-B364-F346B4DC299B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135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088E-C2BA-4B2F-BE69-93F96B49B036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877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6995-299E-4D05-B5B8-CCA0930B85F1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571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05316-EF70-4717-B5DF-DA71D03D8556}" type="datetime4">
              <a:rPr lang="en-US" smtClean="0">
                <a:solidFill>
                  <a:srgbClr val="F8F8F8"/>
                </a:solidFill>
              </a:rPr>
              <a:t>August 3, 2018</a:t>
            </a:fld>
            <a:endParaRPr lang="tr-TR">
              <a:solidFill>
                <a:srgbClr val="F8F8F8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576A-F592-4353-97C0-6EA8DE268EBC}" type="datetime4">
              <a:rPr lang="en-US" smtClean="0"/>
              <a:t>August 3, 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6CD8-BF63-4A71-83DA-9B8C43E2D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8616"/>
      </p:ext>
    </p:extLst>
  </p:cSld>
  <p:clrMapOvr>
    <a:masterClrMapping/>
  </p:clrMapOvr>
  <p:transition>
    <p:wheel spokes="3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1A1F-61AB-4748-A88C-A48E43D5DCE5}" type="datetime4">
              <a:rPr lang="en-US" smtClean="0"/>
              <a:t>August 3, 2018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F6FF-8C10-4713-86F3-FC11C97DE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7686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52C-7205-47CF-AFEF-49B3FD0A5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94713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52C-7205-47CF-AFEF-49B3FD0A5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9373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7CB8-199E-4D43-AEA1-C44D6CD2EA04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04D2-7F08-41B9-90B7-BDAFE95F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68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52C-7205-47CF-AFEF-49B3FD0A5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69444"/>
      </p:ext>
    </p:extLst>
  </p:cSld>
  <p:clrMapOvr>
    <a:masterClrMapping/>
  </p:clrMapOvr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52C-7205-47CF-AFEF-49B3FD0A5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99108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52C-7205-47CF-AFEF-49B3FD0A5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66069"/>
      </p:ext>
    </p:extLst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52C-7205-47CF-AFEF-49B3FD0A5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19811"/>
      </p:ext>
    </p:extLst>
  </p:cSld>
  <p:clrMapOvr>
    <a:masterClrMapping/>
  </p:clrMapOvr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52C-7205-47CF-AFEF-49B3FD0A5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42589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52C-7205-47CF-AFEF-49B3FD0A5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91105"/>
      </p:ext>
    </p:extLst>
  </p:cSld>
  <p:clrMapOvr>
    <a:masterClrMapping/>
  </p:clrMapOvr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52C-7205-47CF-AFEF-49B3FD0A5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23820"/>
      </p:ext>
    </p:extLst>
  </p:cSld>
  <p:clrMapOvr>
    <a:masterClrMapping/>
  </p:clrMapOvr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52C-7205-47CF-AFEF-49B3FD0A5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45095"/>
      </p:ext>
    </p:extLst>
  </p:cSld>
  <p:clrMapOvr>
    <a:masterClrMapping/>
  </p:clrMapOvr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52C-7205-47CF-AFEF-49B3FD0A5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414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FDC5-74CF-498F-B06F-63FE6EF170FD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3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18C4-BA89-49AB-8E07-9877505A489C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2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B33E-9411-4C0C-A937-49B272D74E45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8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338B-B4A4-4E32-BB29-1C3AA786EFD0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1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EB0C-7DFA-4CBF-94F2-8D93FC54A975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69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89EA-2557-408F-84BD-A39FF8BA884D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26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4E54-03C0-4C0B-BE5E-E1E71BC82C50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0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734E-8A5C-407D-84F0-BC2754F775ED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1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6E95-4381-43D0-BD3A-54D7F17BAAF9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04D2-7F08-41B9-90B7-BDAFE95F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16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5AA2-9DC6-43D0-9BA1-1A8DCE69D351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15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C6EF-CC89-4080-95B6-C4DE6B0DA15F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86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EE92-3287-4624-9F03-D36A2DF22FBA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282A-1D14-4C92-BD7B-DE5EE3E78082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104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5BA5-FBDB-48C9-8AC5-5304F4FC5E5A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90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8A44-C28B-4373-B85E-F520C33508D2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57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E0F3-C598-4375-BEBC-E549BCDB45BC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86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DFD1-C128-423A-A508-4D4DEDAB5644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1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AE0F-2388-4F08-88DD-F22FE8EE3850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7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6F79-9923-433C-A138-4300562EA328}" type="datetime4">
              <a:rPr lang="en-US" smtClean="0">
                <a:solidFill>
                  <a:srgbClr val="F8F8F8"/>
                </a:solidFill>
              </a:rPr>
              <a:t>August 3, 2018</a:t>
            </a:fld>
            <a:endParaRPr lang="tr-TR">
              <a:solidFill>
                <a:srgbClr val="F8F8F8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82B0-695C-4EEB-8CED-18DCDFD9D2B9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04D2-7F08-41B9-90B7-BDAFE95F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02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F68B-48FB-484D-8A65-7C458D408C38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79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BB2B-E22D-436A-A05D-1DDA389EED4D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29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B6E1-4538-4ADA-92B5-6A8B652A3A8A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29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244C-BE79-48E3-8076-125DB83B44DE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78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1158-0026-4B1E-BEC3-24BCC005C222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7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A745-C0C3-4B74-809D-3CD2398B7B53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6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83F8-E6B5-471C-BC89-8F7FCDDA3A3E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75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4D99-FAF5-4CD2-A876-08F9AB20ED7C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02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0941-03F1-44E2-AB6B-BE2FE0D64969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6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480-94D4-4822-8897-9962D00FA77F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4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F384-EB95-49EB-A779-2BDF5A956EC9}" type="datetime4">
              <a:rPr lang="en-US" smtClean="0"/>
              <a:t>August 3, 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04D2-7F08-41B9-90B7-BDAFE95F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19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985C-7DA6-487B-A947-29FAEDB7504E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33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0BB9-9284-431C-8DAD-27F758BEB968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2391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9D6B-430D-401B-ADB6-7DCD28A406F9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36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D444-2F31-422F-A999-4653570607EF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63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6F08-05F9-40E1-940A-82B13403D7CC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12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AEBF-1123-41B8-8E22-FCBA6268A505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19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CA1-88B7-4A64-B52A-B17980442BDE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728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B3F4-F538-4611-8A14-9B46B558FB9F}" type="datetime4">
              <a:rPr lang="en-US" smtClean="0">
                <a:solidFill>
                  <a:srgbClr val="F8F8F8"/>
                </a:solidFill>
              </a:rPr>
              <a:t>August 3, 2018</a:t>
            </a:fld>
            <a:endParaRPr lang="tr-TR">
              <a:solidFill>
                <a:srgbClr val="F8F8F8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AB4F-7AF7-4184-8570-1E700A86C133}" type="datetime4">
              <a:rPr lang="en-US" smtClean="0"/>
              <a:t>August 3, 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6CD8-BF63-4A71-83DA-9B8C43E2D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1197"/>
      </p:ext>
    </p:extLst>
  </p:cSld>
  <p:clrMapOvr>
    <a:masterClrMapping/>
  </p:clrMapOvr>
  <p:transition>
    <p:wheel spokes="3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6C320-4DF3-4FC7-8977-64A56A86851F}" type="datetime4">
              <a:rPr lang="en-US" smtClean="0"/>
              <a:t>August 3, 2018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F6FF-8C10-4713-86F3-FC11C97DE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58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3BDD-CFD8-4CB3-BDD1-D5F557F1EA23}" type="datetime4">
              <a:rPr lang="en-US" smtClean="0"/>
              <a:t>August 3, 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04D2-7F08-41B9-90B7-BDAFE95F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06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180A2D-69F5-4594-8BA1-8585552B24C5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84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60111-F5B6-40D6-B8CC-A7CAB174B01F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06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CA015-EE4E-457B-9847-D9681E84CFCA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02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0AB0A3-42A6-481E-B4C8-18FFC0202165}" type="datetime4">
              <a:rPr lang="en-US" smtClean="0"/>
              <a:t>August 3, 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53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050CA-8CC9-4918-8D5F-D90544D6D514}" type="datetime4">
              <a:rPr lang="en-US" smtClean="0"/>
              <a:t>August 3, 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38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54C46F-4C0A-45C9-94E6-4C43060D7FDD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002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75E22-F7B1-456F-A66F-6A572849B644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55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96591-658C-479C-85BE-97B513AB403B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79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894A0-B6E7-42EA-9248-D761DFBD9837}" type="datetime4">
              <a:rPr lang="en-US" smtClean="0"/>
              <a:t>August 3, 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0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E5197-CE6D-4697-AF71-F99F3B4A4FAD}" type="datetime4">
              <a:rPr lang="en-US" smtClean="0"/>
              <a:t>August 3, 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1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9DD7-4A38-4C35-946E-AD2BE4A4ACF1}" type="datetime4">
              <a:rPr lang="en-US" smtClean="0"/>
              <a:t>August 3, 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04D2-7F08-41B9-90B7-BDAFE95F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747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0F2C76-32E6-4D5E-AB49-6D511578ACEE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5288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B9D391-4764-41B6-A567-1E7B7D91BF00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072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1C1D06-3562-4956-A4CE-605C6E8D0D0E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51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8EC1F-916B-4656-9844-C938018823C0}" type="datetime4">
              <a:rPr lang="en-US" smtClean="0"/>
              <a:t>August 3, 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429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93486-AF13-43C0-A8E4-F69203BBA1DA}" type="datetime4">
              <a:rPr lang="en-US" smtClean="0"/>
              <a:t>August 3, 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224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2FB75-9C28-4137-B33E-40B6E6A6EE8A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340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BA28D-1831-4998-ACAC-01FC20B773F9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0585-6DFA-45AC-A321-AFF4B8F3A6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726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DDB2-9277-46EC-881C-3261C9E80BB8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0646-00D3-485E-B6F5-20F37A1C3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303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0E32F-4779-41A6-ABAA-20C3458C2E42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491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E4BC-B018-4A5D-BF96-55785B34E117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6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212AA-C26D-4118-BFE5-E13F4ED8B2E2}" type="datetime4">
              <a:rPr lang="en-US" smtClean="0"/>
              <a:t>August 3, 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04D2-7F08-41B9-90B7-BDAFE95F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376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C91A-034C-4AD7-AE91-3CFDEEAC27F6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119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C763-807D-4D69-ACB1-BC37C257E22B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93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034D-31C0-4858-88F1-A59D3B16E064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274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61F2-416C-439F-96D7-EB59EEDFFFEC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750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EEF8-428C-40F0-BBD4-94E807AF5986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365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3E7B-CCE2-4D79-AD4E-3DD58464FA29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554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4995-B655-4539-BAC7-BFB1CF224DE5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26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9841-A28E-4A29-9F01-03621016F881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542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29F0-9413-49F5-BDBF-C5F5B3A56F47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979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495F-7E3C-433A-B7B1-B1DBA3D5ED46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096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4A0F-9C0E-480F-AFCB-AC78C5E83560}" type="datetime4">
              <a:rPr lang="en-US" smtClean="0"/>
              <a:t>August 3, 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04D2-7F08-41B9-90B7-BDAFE95F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466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0F1A-2094-4DC6-94C2-412968550CDB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216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6586-5308-4029-8161-F954F6EC501A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257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1577-3631-4DF1-AF58-6AA6CACEA4F9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28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0EB0-AD05-4D81-BF88-696F636C86FA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531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6719-ACAC-4284-87F3-A280D6B2EDBC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623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E5FC-4F50-4CDE-8FC6-DB227184DE4C}" type="datetime4">
              <a:rPr lang="en-US" smtClean="0">
                <a:solidFill>
                  <a:srgbClr val="F8F8F8"/>
                </a:solidFill>
              </a:rPr>
              <a:t>August 3, 2018</a:t>
            </a:fld>
            <a:endParaRPr lang="tr-TR">
              <a:solidFill>
                <a:srgbClr val="F8F8F8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0C36C-DBCE-41DE-B4B2-DC5F08935494}" type="datetime4">
              <a:rPr lang="en-US" smtClean="0"/>
              <a:t>August 3, 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6CD8-BF63-4A71-83DA-9B8C43E2D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4377"/>
      </p:ext>
    </p:extLst>
  </p:cSld>
  <p:clrMapOvr>
    <a:masterClrMapping/>
  </p:clrMapOvr>
  <p:transition>
    <p:wheel spokes="3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01BF-CCDF-47D9-AF5B-92C5330D014B}" type="datetime4">
              <a:rPr lang="en-US" smtClean="0"/>
              <a:t>August 3, 2018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F6FF-8C10-4713-86F3-FC11C97DE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787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D5AA-FF87-4228-82F0-483E3A355120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874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91AF-C0FF-4515-AE78-301AB5E90A69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5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6F1C-EC5F-4595-8CA3-9586A8A99DEC}" type="datetime4">
              <a:rPr lang="en-US" smtClean="0"/>
              <a:t>August 3, 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04D2-7F08-41B9-90B7-BDAFE95F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5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DDA5-CAA8-4518-B66B-E85958C11B48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284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648A-C0E9-4779-B8E3-5349E2D39C25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336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E700-F02B-4824-9178-C910B3475431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579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1759-C853-40C8-B398-4B742B1D1EBF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576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5673-0BDF-4F15-8081-CCAC9D740FFB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616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2F4F-1A31-4541-8596-0969088ADE05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350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1B4D-4BDC-42EE-B0C2-15FF13F04B51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341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4B05-344D-448F-82CC-D8086010F316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845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8149-C96F-4FBE-846B-0C5C3DA9A95A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921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752C-C72B-4C1A-A19E-3D1DDC4C39BB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26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6463-66AD-472E-AF91-371523059905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04D2-7F08-41B9-90B7-BDAFE95F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7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4C9293-F089-4303-B29B-8FBA0235CA4B}" type="datetime4">
              <a:rPr lang="en-US" smtClean="0"/>
              <a:t>August 3, 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04D2-7F08-41B9-90B7-BDAFE95F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40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78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6088972-28D1-401D-AE62-C15DD1FAE8FE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47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24111870-722C-4AA9-A26C-715C6265AE42}" type="datetime4">
              <a:rPr lang="en-US" smtClean="0">
                <a:solidFill>
                  <a:srgbClr val="F8F8F8"/>
                </a:solidFill>
              </a:rPr>
              <a:t>August 3, 2018</a:t>
            </a:fld>
            <a:endParaRPr lang="en-US">
              <a:solidFill>
                <a:srgbClr val="F8F8F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85A70F-D377-46F8-98CB-5A4F7B224479}" type="slidenum">
              <a:rPr lang="en-US" smtClean="0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19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C35B70-7E4D-4067-ABB9-5BA2743D8321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17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8B79DA-8603-47F6-96BA-A8A77AA876BE}" type="datetime4">
              <a:rPr lang="en-US" smtClean="0"/>
              <a:t>August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22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CA752C-7205-47CF-AFEF-49B3FD0A5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9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wheel spokes="3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3.jpeg"/><Relationship Id="rId21" Type="http://schemas.openxmlformats.org/officeDocument/2006/relationships/image" Target="../media/image40.jpeg"/><Relationship Id="rId7" Type="http://schemas.openxmlformats.org/officeDocument/2006/relationships/image" Target="../media/image27.jpeg"/><Relationship Id="rId12" Type="http://schemas.openxmlformats.org/officeDocument/2006/relationships/image" Target="../media/image18.jpeg"/><Relationship Id="rId17" Type="http://schemas.openxmlformats.org/officeDocument/2006/relationships/image" Target="../media/image36.jpeg"/><Relationship Id="rId2" Type="http://schemas.openxmlformats.org/officeDocument/2006/relationships/image" Target="../media/image22.jpeg"/><Relationship Id="rId16" Type="http://schemas.openxmlformats.org/officeDocument/2006/relationships/image" Target="../media/image35.jpe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4.jpeg"/><Relationship Id="rId10" Type="http://schemas.openxmlformats.org/officeDocument/2006/relationships/image" Target="../media/image30.jpeg"/><Relationship Id="rId19" Type="http://schemas.openxmlformats.org/officeDocument/2006/relationships/image" Target="../media/image38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3.jpeg"/><Relationship Id="rId2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44.png"/><Relationship Id="rId5" Type="http://schemas.openxmlformats.org/officeDocument/2006/relationships/hyperlink" Target="mailto:info@ragimoff.org" TargetMode="External"/><Relationship Id="rId4" Type="http://schemas.openxmlformats.org/officeDocument/2006/relationships/hyperlink" Target="http://www.ragimoff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0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452314"/>
              </p:ext>
            </p:extLst>
          </p:nvPr>
        </p:nvGraphicFramePr>
        <p:xfrm>
          <a:off x="1443703" y="2894126"/>
          <a:ext cx="26416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Klip" r:id="rId5" imgW="1570025" imgH="1935785" progId="">
                  <p:embed/>
                </p:oleObj>
              </mc:Choice>
              <mc:Fallback>
                <p:oleObj name="Klip" r:id="rId5" imgW="1570025" imgH="1935785" progId="">
                  <p:embed/>
                  <p:pic>
                    <p:nvPicPr>
                      <p:cNvPr id="272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703" y="2894126"/>
                        <a:ext cx="2641600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4276346" y="5152307"/>
            <a:ext cx="45548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az-Latn-AZ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İnsanın tələbatını deyin – mən onun həyatını dəyişdirim</a:t>
            </a:r>
            <a:r>
              <a:rPr lang="az-Latn-AZ" sz="24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ctr" eaLnBrk="0" hangingPunct="0"/>
            <a:endParaRPr lang="az-Latn-AZ" sz="24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0" hangingPunct="0"/>
            <a:r>
              <a:rPr lang="az-Latn-AZ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Abraham Maslou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780" y="354728"/>
            <a:ext cx="3047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az-Latn-AZ" sz="3600" dirty="0">
                <a:solidFill>
                  <a:srgbClr val="0E55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Müştəri Deyir!</a:t>
            </a:r>
            <a:endParaRPr lang="ru-RU" sz="3600" dirty="0">
              <a:solidFill>
                <a:srgbClr val="0E55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60000">
            <a:off x="3461427" y="3056020"/>
            <a:ext cx="3047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az-Latn-AZ" sz="2400" dirty="0" smtClean="0">
                <a:solidFill>
                  <a:srgbClr val="0E55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Qarşıda olan şəxsin tələbatını təyin etmək </a:t>
            </a:r>
            <a:r>
              <a:rPr lang="az-Latn-AZ" sz="2400" dirty="0" smtClean="0">
                <a:solidFill>
                  <a:srgbClr val="0E55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qaydası</a:t>
            </a:r>
            <a:endParaRPr lang="az-Latn-AZ" sz="2400" dirty="0">
              <a:solidFill>
                <a:srgbClr val="0E558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33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Прямоугольник 13"/>
          <p:cNvSpPr>
            <a:spLocks noChangeArrowheads="1"/>
          </p:cNvSpPr>
          <p:nvPr/>
        </p:nvSpPr>
        <p:spPr bwMode="auto">
          <a:xfrm>
            <a:off x="324463" y="4533540"/>
            <a:ext cx="4513008" cy="2014743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/>
          <a:p>
            <a:pPr marL="176213" algn="ctr" defTabSz="457200">
              <a:spcBef>
                <a:spcPct val="0"/>
              </a:spcBef>
            </a:pPr>
            <a:r>
              <a:rPr lang="az-Latn-AZ" sz="40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40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z-Latn-AZ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İmic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6213" defTabSz="457200">
              <a:spcBef>
                <a:spcPct val="0"/>
              </a:spcBef>
            </a:pP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Unikallıq və </a:t>
            </a:r>
            <a:r>
              <a:rPr lang="az-Latn-AZ" sz="24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fərqli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üstünlük</a:t>
            </a:r>
            <a:endParaRPr lang="ru-RU" sz="24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6213" defTabSz="457200">
              <a:spcBef>
                <a:spcPct val="0"/>
              </a:spcBef>
            </a:pP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ən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bahalı, dəbli, tam, xüsusi, adlı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məşhur Brendin adı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17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Прямоугольник 13"/>
          <p:cNvSpPr>
            <a:spLocks noChangeArrowheads="1"/>
          </p:cNvSpPr>
          <p:nvPr/>
        </p:nvSpPr>
        <p:spPr bwMode="auto">
          <a:xfrm>
            <a:off x="214313" y="487545"/>
            <a:ext cx="5143500" cy="2993074"/>
          </a:xfrm>
          <a:prstGeom prst="roundRect">
            <a:avLst>
              <a:gd name="adj" fmla="val 6774"/>
            </a:avLst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/>
          <a:p>
            <a:pPr marL="176213" algn="ctr" defTabSz="457200">
              <a:spcBef>
                <a:spcPct val="0"/>
              </a:spcBef>
            </a:pPr>
            <a:r>
              <a:rPr lang="az-Latn-AZ" sz="40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40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az-Latn-AZ" sz="40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Yenilik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6213" defTabSz="457200">
              <a:spcBef>
                <a:spcPct val="0"/>
              </a:spcBef>
            </a:pP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az-Latn-AZ" sz="24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Yeniliyin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izahı</a:t>
            </a:r>
            <a:endParaRPr lang="ru-RU" sz="24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6213" defTabSz="457200">
              <a:spcBef>
                <a:spcPct val="0"/>
              </a:spcBef>
            </a:pP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ilk, yeni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artıq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daha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...tarixdən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6213" defTabSz="457200">
              <a:spcBef>
                <a:spcPct val="0"/>
              </a:spcBef>
            </a:pP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Gücün, sürətin, üstünlüyün izahı</a:t>
            </a:r>
            <a:endParaRPr lang="ru-RU" sz="24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6213" defTabSz="457200">
              <a:spcBef>
                <a:spcPct val="0"/>
              </a:spcBef>
            </a:pP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sürətli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çevik, güclü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optimal, hətta, üstəlik...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3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Прямоугольник 13"/>
          <p:cNvSpPr>
            <a:spLocks noChangeArrowheads="1"/>
          </p:cNvSpPr>
          <p:nvPr/>
        </p:nvSpPr>
        <p:spPr bwMode="auto">
          <a:xfrm>
            <a:off x="365024" y="4601497"/>
            <a:ext cx="4212000" cy="1872000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/>
          <a:p>
            <a:pPr marL="176213" algn="ctr" defTabSz="457200">
              <a:spcBef>
                <a:spcPct val="0"/>
              </a:spcBef>
            </a:pPr>
            <a:r>
              <a:rPr lang="az-Latn-AZ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z-Latn-AZ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Komfort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6213" defTabSz="457200">
              <a:spcBef>
                <a:spcPct val="0"/>
              </a:spcBef>
            </a:pP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İstifadə rahatlığının izahı</a:t>
            </a:r>
            <a:endParaRPr lang="ru-RU" sz="24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6213" defTabSz="457200">
              <a:spcBef>
                <a:spcPct val="0"/>
              </a:spcBef>
            </a:pP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rahat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asan, sadə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yaxın.</a:t>
            </a:r>
            <a:endParaRPr lang="ru-RU" sz="24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Прямоугольник 12"/>
          <p:cNvSpPr>
            <a:spLocks noChangeArrowheads="1"/>
          </p:cNvSpPr>
          <p:nvPr/>
        </p:nvSpPr>
        <p:spPr bwMode="auto">
          <a:xfrm>
            <a:off x="235976" y="4205291"/>
            <a:ext cx="4896464" cy="2475729"/>
          </a:xfrm>
          <a:prstGeom prst="roundRect">
            <a:avLst>
              <a:gd name="adj" fmla="val 9954"/>
            </a:avLst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/>
          <a:p>
            <a:pPr marL="176213" algn="ctr" defTabSz="457200">
              <a:spcBef>
                <a:spcPct val="0"/>
              </a:spcBef>
            </a:pPr>
            <a:r>
              <a:rPr lang="az-Latn-AZ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az-Latn-AZ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Təhlükəsizlik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6213" algn="ctr" defTabSz="457200">
              <a:spcBef>
                <a:spcPct val="0"/>
              </a:spcBef>
            </a:pP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Etibar və zəmanət</a:t>
            </a:r>
            <a:endParaRPr lang="ru-RU" sz="24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6213" algn="ctr" defTabSz="457200">
              <a:spcBef>
                <a:spcPct val="0"/>
              </a:spcBef>
            </a:pP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Sınanılmış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etibarlı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dözümlü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tövsiyə edilmiş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yoxlama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sabit, uzunmüddətli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…. –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klassik </a:t>
            </a:r>
            <a:r>
              <a:rPr lang="az-Latn-AZ" sz="24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Brend</a:t>
            </a:r>
            <a:r>
              <a:rPr lang="ru-RU" sz="24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Прямоугольник 12"/>
          <p:cNvSpPr>
            <a:spLocks noChangeArrowheads="1"/>
          </p:cNvSpPr>
          <p:nvPr/>
        </p:nvSpPr>
        <p:spPr bwMode="auto">
          <a:xfrm>
            <a:off x="302342" y="4308729"/>
            <a:ext cx="4712110" cy="2269051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/>
          <a:p>
            <a:pPr marL="176213" algn="ctr" defTabSz="457200">
              <a:spcBef>
                <a:spcPct val="0"/>
              </a:spcBef>
            </a:pPr>
            <a:r>
              <a:rPr lang="ru-RU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az-Latn-AZ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Qənaət</a:t>
            </a:r>
            <a:r>
              <a:rPr lang="ru-RU" sz="40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6213" algn="ctr" defTabSz="457200">
              <a:spcBef>
                <a:spcPct val="0"/>
              </a:spcBef>
            </a:pP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Qazanc və uduş izahı</a:t>
            </a:r>
            <a:endParaRPr lang="ru-RU" sz="24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6213" algn="ctr" defTabSz="457200">
              <a:spcBef>
                <a:spcPct val="0"/>
              </a:spcBef>
            </a:pP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Ucuz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sərfəli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cəmi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udursunuz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əldə edirsiniz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qazanırsınız, bonuslar</a:t>
            </a:r>
            <a:r>
              <a:rPr lang="ru-RU" sz="24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endirim.</a:t>
            </a:r>
            <a:endParaRPr lang="ru-RU" sz="24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7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5832" y="12031"/>
            <a:ext cx="4938168" cy="6833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5"/>
          <a:stretch/>
        </p:blipFill>
        <p:spPr>
          <a:xfrm>
            <a:off x="0" y="-8021"/>
            <a:ext cx="5117432" cy="6874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523" y="-16121"/>
            <a:ext cx="4843477" cy="6890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1"/>
            <a:ext cx="4561550" cy="6882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0052"/>
            <a:ext cx="5005138" cy="6898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155" y="-28073"/>
            <a:ext cx="9230311" cy="6914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156" y="-23776"/>
            <a:ext cx="9230312" cy="6905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741" y="-26736"/>
            <a:ext cx="9219483" cy="691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" y="-30668"/>
            <a:ext cx="9224210" cy="6919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673" y="-25399"/>
            <a:ext cx="9219346" cy="6908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15" y="-32084"/>
            <a:ext cx="9225830" cy="69221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27000"/>
            <a:ext cx="9216000" cy="691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641" y="-27000"/>
            <a:ext cx="9235282" cy="69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" y="-27000"/>
            <a:ext cx="9224210" cy="691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126" y="-27000"/>
            <a:ext cx="9272253" cy="694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084" y="-27000"/>
            <a:ext cx="9256295" cy="691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209" y="-32084"/>
            <a:ext cx="9593178" cy="69272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4590" y="-40814"/>
            <a:ext cx="9593180" cy="69396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9"/>
          <a:stretch/>
        </p:blipFill>
        <p:spPr>
          <a:xfrm>
            <a:off x="-224589" y="-50527"/>
            <a:ext cx="9593178" cy="69590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4590" y="-74630"/>
            <a:ext cx="9593180" cy="70072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DD07E-810B-45CD-A435-5B527B323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 rot="120000">
            <a:off x="3441361" y="3137888"/>
            <a:ext cx="3956532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DİQQƏTİNİZƏ GÖRƏ TƏŞƏKKÜRLƏR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20000">
            <a:off x="3328105" y="3635133"/>
            <a:ext cx="4085570" cy="2376000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Garamond" pitchFamily="18" charset="0"/>
                <a:cs typeface="Shonar Bangla" pitchFamily="34" charset="0"/>
              </a:rPr>
              <a:t>M</a:t>
            </a: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  <a:latin typeface="Garamond" pitchFamily="18" charset="0"/>
                <a:cs typeface="Shonar Bangla" pitchFamily="34" charset="0"/>
              </a:rPr>
              <a:t>/W: 055-936-77-33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Garamond" pitchFamily="18" charset="0"/>
                <a:cs typeface="Shonar Bangla" pitchFamily="34" charset="0"/>
              </a:rPr>
              <a:t>P</a:t>
            </a:r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  <a:latin typeface="Garamond" pitchFamily="18" charset="0"/>
                <a:cs typeface="Shonar Bangla" pitchFamily="34" charset="0"/>
              </a:rPr>
              <a:t>hone: 012-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Garamond" pitchFamily="18" charset="0"/>
                <a:cs typeface="Shonar Bangla" pitchFamily="34" charset="0"/>
              </a:rPr>
              <a:t>4</a:t>
            </a:r>
            <a:r>
              <a:rPr kumimoji="0" lang="az-Latn-A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Garamond" pitchFamily="18" charset="0"/>
                <a:cs typeface="Shonar Bangla" pitchFamily="34" charset="0"/>
              </a:rPr>
              <a:t>08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Garamond" pitchFamily="18" charset="0"/>
                <a:cs typeface="Shonar Bangla" pitchFamily="34" charset="0"/>
              </a:rPr>
              <a:t>-</a:t>
            </a:r>
            <a:r>
              <a:rPr kumimoji="0" lang="az-Latn-A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Garamond" pitchFamily="18" charset="0"/>
                <a:cs typeface="Shonar Bangla" pitchFamily="34" charset="0"/>
              </a:rPr>
              <a:t>05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Garamond" pitchFamily="18" charset="0"/>
                <a:cs typeface="Shonar Bangla" pitchFamily="34" charset="0"/>
              </a:rPr>
              <a:t>-</a:t>
            </a:r>
            <a:r>
              <a:rPr kumimoji="0" lang="az-Latn-A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Garamond" pitchFamily="18" charset="0"/>
                <a:cs typeface="Shonar Bangla" pitchFamily="34" charset="0"/>
              </a:rPr>
              <a:t>58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aramond" pitchFamily="18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20000">
            <a:off x="3789765" y="5272448"/>
            <a:ext cx="308449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Ünvan: Nizami küçəsi 1/3, </a:t>
            </a:r>
            <a:endParaRPr kumimoji="0" lang="az-Latn-AZ" sz="12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Nizami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Business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Center,</a:t>
            </a:r>
            <a:r>
              <a:rPr kumimoji="0" lang="az-Latn-AZ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3-</a:t>
            </a:r>
            <a:r>
              <a:rPr kumimoji="0" lang="az-Latn-A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cü</a:t>
            </a:r>
            <a:r>
              <a:rPr kumimoji="0" lang="az-Latn-AZ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mərtəbə,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GTC</a:t>
            </a:r>
            <a:endParaRPr kumimoji="0" lang="az-Latn-AZ" sz="12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AZ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10</a:t>
            </a:r>
            <a:r>
              <a:rPr kumimoji="0" lang="az-Latn-AZ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00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az-Latn-AZ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Azərbaycan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az-Latn-AZ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Bakı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9" r="-1499"/>
          <a:stretch/>
        </p:blipFill>
        <p:spPr>
          <a:xfrm rot="2760000">
            <a:off x="7428437" y="936000"/>
            <a:ext cx="1816894" cy="767697"/>
          </a:xfrm>
          <a:prstGeom prst="rect">
            <a:avLst/>
          </a:prstGeom>
          <a:scene3d>
            <a:camera prst="perspectiveContrastingLeftFacing" fov="900000">
              <a:rot lat="21274546" lon="2127836" rev="21293785"/>
            </a:camera>
            <a:lightRig rig="threePt" dir="t"/>
          </a:scene3d>
          <a:sp3d/>
        </p:spPr>
      </p:pic>
      <p:sp>
        <p:nvSpPr>
          <p:cNvPr id="7" name="Прямоугольник 6"/>
          <p:cNvSpPr/>
          <p:nvPr/>
        </p:nvSpPr>
        <p:spPr>
          <a:xfrm rot="120000">
            <a:off x="4091770" y="4549601"/>
            <a:ext cx="2330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www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.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ragimoff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.</a:t>
            </a:r>
            <a:r>
              <a:rPr lang="az-Latn-AZ" sz="1600" dirty="0" smtClean="0">
                <a:solidFill>
                  <a:srgbClr val="1F497D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org</a:t>
            </a:r>
            <a:r>
              <a:rPr lang="az-Latn-AZ" sz="1600" dirty="0" smtClean="0">
                <a:solidFill>
                  <a:srgbClr val="1F497D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az-Latn-A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info@ragimoff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.</a:t>
            </a:r>
            <a:r>
              <a:rPr lang="az-Latn-AZ" sz="1600" dirty="0" smtClean="0">
                <a:solidFill>
                  <a:srgbClr val="1F497D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org</a:t>
            </a:r>
            <a:r>
              <a:rPr lang="az-Latn-AZ" sz="1600" dirty="0" smtClean="0">
                <a:solidFill>
                  <a:srgbClr val="1F497D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3468251" y="2567584"/>
            <a:ext cx="1116000" cy="3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761690" y="5249873"/>
            <a:ext cx="5812817" cy="1239717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az-Latn-AZ" sz="2800" dirty="0" smtClean="0">
                <a:solidFill>
                  <a:schemeClr val="tx1"/>
                </a:solidFill>
              </a:rPr>
              <a:t>Müasir dünya</a:t>
            </a:r>
            <a:br>
              <a:rPr lang="az-Latn-AZ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</a:t>
            </a:r>
            <a:r>
              <a:rPr lang="az-Latn-AZ" sz="2800" dirty="0" smtClean="0">
                <a:solidFill>
                  <a:schemeClr val="tx1"/>
                </a:solidFill>
              </a:rPr>
              <a:t>eçim </a:t>
            </a:r>
            <a:r>
              <a:rPr lang="az-Latn-AZ" sz="2800" dirty="0" smtClean="0">
                <a:solidFill>
                  <a:schemeClr val="tx1"/>
                </a:solidFill>
              </a:rPr>
              <a:t>imkanların çoxluğu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160" y="147480"/>
            <a:ext cx="5931678" cy="1179871"/>
          </a:xfrm>
        </p:spPr>
        <p:txBody>
          <a:bodyPr anchor="ctr"/>
          <a:lstStyle/>
          <a:p>
            <a:pPr algn="ctr"/>
            <a:r>
              <a:rPr lang="az-Latn-AZ" sz="3600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Tələbat nəyi bildirir?</a:t>
            </a:r>
            <a:endParaRPr lang="ru-RU" sz="3600" dirty="0">
              <a:effectLst>
                <a:glow rad="101600">
                  <a:srgbClr val="0070C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4931760"/>
            <a:ext cx="9144001" cy="1926239"/>
          </a:xfrm>
          <a:prstGeom prst="rect">
            <a:avLst/>
          </a:prstGeom>
          <a:gradFill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953" y="4995225"/>
            <a:ext cx="4159046" cy="1799303"/>
          </a:xfrm>
        </p:spPr>
        <p:txBody>
          <a:bodyPr anchor="ctr">
            <a:normAutofit/>
          </a:bodyPr>
          <a:lstStyle/>
          <a:p>
            <a:pPr marL="357188" lvl="1" indent="-357188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az-Latn-AZ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Geyim </a:t>
            </a:r>
            <a:r>
              <a:rPr lang="az-Latn-AZ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rəngləri</a:t>
            </a:r>
            <a:r>
              <a:rPr lang="en-US" sz="2400" b="1" dirty="0" err="1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endParaRPr lang="az-Latn-AZ" sz="2400" b="1" dirty="0" smtClean="0">
              <a:effectLst>
                <a:glow rad="101600">
                  <a:srgbClr val="0070C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1" indent="-357188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az-Latn-AZ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Zövqü və görünüşü</a:t>
            </a:r>
            <a:endParaRPr lang="ru-RU" sz="2400" b="1" dirty="0">
              <a:effectLst>
                <a:glow rad="101600">
                  <a:srgbClr val="0070C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1" indent="-357188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az-Latn-AZ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Davranış </a:t>
            </a:r>
            <a:r>
              <a:rPr lang="az-Latn-AZ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tərzi</a:t>
            </a:r>
            <a:r>
              <a:rPr lang="en-US" sz="2400" b="1" dirty="0" err="1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endParaRPr lang="ru-RU" sz="2400" b="1" dirty="0">
              <a:effectLst>
                <a:glow rad="101600">
                  <a:srgbClr val="0070C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4013" y="5220847"/>
            <a:ext cx="4365523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1" indent="-357188" defTabSz="987425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az-Latn-AZ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İfadə etdiyi</a:t>
            </a:r>
            <a:r>
              <a:rPr lang="en-US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z-Latn-AZ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sözlər</a:t>
            </a:r>
            <a:r>
              <a:rPr lang="az-Latn-AZ" sz="2400" b="1" dirty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b="1" dirty="0" smtClean="0">
              <a:effectLst>
                <a:glow rad="101600">
                  <a:srgbClr val="0070C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1" indent="-357188" defTabSz="987425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az-Latn-AZ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Maraq</a:t>
            </a:r>
            <a:r>
              <a:rPr lang="en-US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z-Latn-AZ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dairəsi</a:t>
            </a:r>
            <a:r>
              <a:rPr lang="az-Latn-AZ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endParaRPr lang="az-Latn-AZ" sz="2400" b="1" dirty="0" smtClean="0">
              <a:effectLst>
                <a:glow rad="101600">
                  <a:srgbClr val="0070C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1" indent="-357188" defTabSz="987425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az-Latn-AZ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Qərar vermə </a:t>
            </a:r>
            <a:r>
              <a:rPr lang="az-Latn-AZ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meyarı</a:t>
            </a:r>
            <a:r>
              <a:rPr lang="en-US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az-Latn-AZ" sz="2400" b="1" dirty="0" smtClean="0"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endParaRPr lang="ru-RU" sz="2400" b="1" dirty="0">
              <a:effectLst>
                <a:glow rad="101600">
                  <a:srgbClr val="0070C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65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 shadeToTitle="1"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21153"/>
            <a:ext cx="5904656" cy="1100170"/>
          </a:xfrm>
        </p:spPr>
        <p:txBody>
          <a:bodyPr anchor="t"/>
          <a:lstStyle/>
          <a:p>
            <a:pPr algn="ctr" eaLnBrk="1" hangingPunct="1"/>
            <a:r>
              <a:rPr lang="az-Latn-AZ" sz="3200" b="1" dirty="0" smtClean="0">
                <a:solidFill>
                  <a:schemeClr val="tx1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ABRAHAM MASLOU  </a:t>
            </a:r>
            <a:br>
              <a:rPr lang="az-Latn-AZ" sz="3200" b="1" dirty="0" smtClean="0">
                <a:solidFill>
                  <a:schemeClr val="tx1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z-Latn-AZ" sz="3200" b="1" dirty="0" smtClean="0">
                <a:solidFill>
                  <a:schemeClr val="tx1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EHTİYACLAR </a:t>
            </a:r>
            <a:r>
              <a:rPr lang="az-Latn-AZ" sz="3200" b="1" dirty="0" smtClean="0">
                <a:solidFill>
                  <a:schemeClr val="tx1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«PİRAMİDASI»</a:t>
            </a:r>
            <a:endParaRPr lang="az-Latn-AZ" sz="3200" b="1" dirty="0" smtClean="0">
              <a:solidFill>
                <a:schemeClr val="tx1"/>
              </a:solidFill>
              <a:effectLst>
                <a:glow rad="101600">
                  <a:srgbClr val="0070C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>
          <a:xfrm>
            <a:off x="408042" y="1165123"/>
            <a:ext cx="7772400" cy="4876800"/>
          </a:xfrm>
        </p:spPr>
        <p:txBody>
          <a:bodyPr anchor="ctr">
            <a:noAutofit/>
          </a:bodyPr>
          <a:lstStyle/>
          <a:p>
            <a:pPr marL="442913" indent="-442913" eaLnBrk="1" hangingPunct="1">
              <a:buFont typeface="Wingdings" panose="05000000000000000000" pitchFamily="2" charset="2"/>
              <a:buChar char="q"/>
            </a:pPr>
            <a:r>
              <a:rPr lang="az-Latn-AZ" sz="3600" dirty="0" smtClean="0"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Özünü Reallaşdırma</a:t>
            </a:r>
          </a:p>
          <a:p>
            <a:pPr marL="442913" indent="-442913" eaLnBrk="1" hangingPunct="1">
              <a:buFont typeface="Wingdings" panose="05000000000000000000" pitchFamily="2" charset="2"/>
              <a:buChar char="q"/>
            </a:pPr>
            <a:r>
              <a:rPr lang="az-Latn-AZ" sz="3600" dirty="0" smtClean="0"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Möhtərəmlik</a:t>
            </a:r>
          </a:p>
          <a:p>
            <a:pPr marL="442913" indent="-442913" eaLnBrk="1" hangingPunct="1">
              <a:buFont typeface="Wingdings" panose="05000000000000000000" pitchFamily="2" charset="2"/>
              <a:buChar char="q"/>
            </a:pPr>
            <a:r>
              <a:rPr lang="az-Latn-AZ" sz="3600" dirty="0" smtClean="0"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Aid Olma</a:t>
            </a:r>
          </a:p>
          <a:p>
            <a:pPr marL="442913" indent="-442913" eaLnBrk="1" hangingPunct="1">
              <a:buFont typeface="Wingdings" panose="05000000000000000000" pitchFamily="2" charset="2"/>
              <a:buChar char="q"/>
            </a:pPr>
            <a:r>
              <a:rPr lang="az-Latn-AZ" sz="3600" dirty="0" smtClean="0"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Təhlükəsizlik</a:t>
            </a:r>
          </a:p>
          <a:p>
            <a:pPr marL="442913" indent="-442913" eaLnBrk="1" hangingPunct="1">
              <a:buFont typeface="Wingdings" panose="05000000000000000000" pitchFamily="2" charset="2"/>
              <a:buChar char="q"/>
            </a:pPr>
            <a:r>
              <a:rPr lang="az-Latn-AZ" sz="3600" dirty="0" smtClean="0">
                <a:solidFill>
                  <a:srgbClr val="FFFFFF"/>
                </a:soli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Fizioloji</a:t>
            </a:r>
          </a:p>
        </p:txBody>
      </p:sp>
      <p:sp>
        <p:nvSpPr>
          <p:cNvPr id="261125" name="AutoShape 5"/>
          <p:cNvSpPr>
            <a:spLocks noChangeArrowheads="1"/>
          </p:cNvSpPr>
          <p:nvPr/>
        </p:nvSpPr>
        <p:spPr bwMode="auto">
          <a:xfrm>
            <a:off x="2209800" y="990600"/>
            <a:ext cx="3810000" cy="4343400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70C0">
                    <a:alpha val="6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5" name="AutoShape 6"/>
          <p:cNvSpPr>
            <a:spLocks noChangeArrowheads="1"/>
          </p:cNvSpPr>
          <p:nvPr/>
        </p:nvSpPr>
        <p:spPr bwMode="auto">
          <a:xfrm>
            <a:off x="3962400" y="1676400"/>
            <a:ext cx="4495800" cy="4114800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70C0">
                    <a:alpha val="6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6" name="AutoShape 7"/>
          <p:cNvSpPr>
            <a:spLocks noChangeArrowheads="1"/>
          </p:cNvSpPr>
          <p:nvPr/>
        </p:nvSpPr>
        <p:spPr bwMode="auto">
          <a:xfrm>
            <a:off x="3810000" y="1981200"/>
            <a:ext cx="4495800" cy="4038600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70C0">
                    <a:alpha val="6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7" name="AutoShape 8"/>
          <p:cNvSpPr>
            <a:spLocks noChangeArrowheads="1"/>
          </p:cNvSpPr>
          <p:nvPr/>
        </p:nvSpPr>
        <p:spPr bwMode="auto">
          <a:xfrm>
            <a:off x="3352800" y="2209800"/>
            <a:ext cx="4419600" cy="3657600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70C0">
                    <a:alpha val="6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8" name="AutoShape 10"/>
          <p:cNvSpPr>
            <a:spLocks noChangeArrowheads="1"/>
          </p:cNvSpPr>
          <p:nvPr/>
        </p:nvSpPr>
        <p:spPr bwMode="auto">
          <a:xfrm>
            <a:off x="2362200" y="1143000"/>
            <a:ext cx="3810000" cy="4343400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70C0">
                    <a:alpha val="6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9" name="AutoShape 11"/>
          <p:cNvSpPr>
            <a:spLocks noChangeArrowheads="1"/>
          </p:cNvSpPr>
          <p:nvPr/>
        </p:nvSpPr>
        <p:spPr bwMode="auto">
          <a:xfrm>
            <a:off x="3886200" y="1828800"/>
            <a:ext cx="4343400" cy="3962400"/>
          </a:xfrm>
          <a:prstGeom prst="triangle">
            <a:avLst>
              <a:gd name="adj" fmla="val 4912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70C0">
                    <a:alpha val="6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0" name="AutoShape 12"/>
          <p:cNvSpPr>
            <a:spLocks noChangeArrowheads="1"/>
          </p:cNvSpPr>
          <p:nvPr/>
        </p:nvSpPr>
        <p:spPr bwMode="auto">
          <a:xfrm>
            <a:off x="3124200" y="2133600"/>
            <a:ext cx="4724400" cy="3581400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70C0">
                    <a:alpha val="6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1" name="AutoShape 14"/>
          <p:cNvSpPr>
            <a:spLocks noChangeArrowheads="1"/>
          </p:cNvSpPr>
          <p:nvPr/>
        </p:nvSpPr>
        <p:spPr bwMode="auto">
          <a:xfrm>
            <a:off x="3429000" y="2286000"/>
            <a:ext cx="4191000" cy="3581400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70C0">
                    <a:alpha val="6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5225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728261"/>
              </p:ext>
            </p:extLst>
          </p:nvPr>
        </p:nvGraphicFramePr>
        <p:xfrm>
          <a:off x="5504837" y="1488231"/>
          <a:ext cx="91440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Klip" r:id="rId3" imgW="901440" imgH="1296360" progId="">
                  <p:embed/>
                </p:oleObj>
              </mc:Choice>
              <mc:Fallback>
                <p:oleObj name="Klip" r:id="rId3" imgW="901440" imgH="1296360" progId="">
                  <p:embed/>
                  <p:pic>
                    <p:nvPicPr>
                      <p:cNvPr id="35225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837" y="1488231"/>
                        <a:ext cx="914400" cy="131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5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63525"/>
              </p:ext>
            </p:extLst>
          </p:nvPr>
        </p:nvGraphicFramePr>
        <p:xfrm>
          <a:off x="4519153" y="2343580"/>
          <a:ext cx="11430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Klip" r:id="rId5" imgW="1569600" imgH="1935720" progId="">
                  <p:embed/>
                </p:oleObj>
              </mc:Choice>
              <mc:Fallback>
                <p:oleObj name="Klip" r:id="rId5" imgW="1569600" imgH="1935720" progId="">
                  <p:embed/>
                  <p:pic>
                    <p:nvPicPr>
                      <p:cNvPr id="352257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153" y="2343580"/>
                        <a:ext cx="11430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58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003495"/>
              </p:ext>
            </p:extLst>
          </p:nvPr>
        </p:nvGraphicFramePr>
        <p:xfrm>
          <a:off x="3510116" y="2969598"/>
          <a:ext cx="990600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Klip" r:id="rId7" imgW="1141560" imgH="1549800" progId="">
                  <p:embed/>
                </p:oleObj>
              </mc:Choice>
              <mc:Fallback>
                <p:oleObj name="Klip" r:id="rId7" imgW="1141560" imgH="1549800" progId="">
                  <p:embed/>
                  <p:pic>
                    <p:nvPicPr>
                      <p:cNvPr id="352258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116" y="2969598"/>
                        <a:ext cx="990600" cy="134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59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894530"/>
              </p:ext>
            </p:extLst>
          </p:nvPr>
        </p:nvGraphicFramePr>
        <p:xfrm>
          <a:off x="2669458" y="4471988"/>
          <a:ext cx="12192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Klip" r:id="rId9" imgW="3793680" imgH="5600520" progId="">
                  <p:embed/>
                </p:oleObj>
              </mc:Choice>
              <mc:Fallback>
                <p:oleObj name="Klip" r:id="rId9" imgW="3793680" imgH="5600520" progId="">
                  <p:embed/>
                  <p:pic>
                    <p:nvPicPr>
                      <p:cNvPr id="352259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458" y="4471988"/>
                        <a:ext cx="121920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0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06907"/>
              </p:ext>
            </p:extLst>
          </p:nvPr>
        </p:nvGraphicFramePr>
        <p:xfrm>
          <a:off x="952500" y="5334000"/>
          <a:ext cx="14478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Klip" r:id="rId11" imgW="1864800" imgH="1242360" progId="">
                  <p:embed/>
                </p:oleObj>
              </mc:Choice>
              <mc:Fallback>
                <p:oleObj name="Klip" r:id="rId11" imgW="1864800" imgH="1242360" progId="">
                  <p:embed/>
                  <p:pic>
                    <p:nvPicPr>
                      <p:cNvPr id="35226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334000"/>
                        <a:ext cx="1447800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r="7577"/>
          <a:stretch/>
        </p:blipFill>
        <p:spPr>
          <a:xfrm>
            <a:off x="4203293" y="2801093"/>
            <a:ext cx="4793226" cy="39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74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utoUpdateAnimBg="0"/>
      <p:bldP spid="261123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222603" y="4934470"/>
            <a:ext cx="6698794" cy="1053375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75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143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3d extrusionH="57150">
              <a:bevelT w="69850" h="38100" prst="cross"/>
            </a:sp3d>
          </a:bodyPr>
          <a:lstStyle/>
          <a:p>
            <a:pPr algn="ctr"/>
            <a:r>
              <a:rPr lang="az-Latn-A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FƏRDİ XÜSUSİYYƏTLƏR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9145588" cy="622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635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8" y="663576"/>
            <a:ext cx="9144000" cy="695584"/>
          </a:xfrm>
          <a:prstGeom prst="rect">
            <a:avLst/>
          </a:prstGeom>
          <a:solidFill>
            <a:schemeClr val="accent5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2625" y="96838"/>
            <a:ext cx="5478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z-Latn-A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Müştəri portreti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Содержимое 9"/>
          <p:cNvSpPr txBox="1">
            <a:spLocks/>
          </p:cNvSpPr>
          <p:nvPr/>
        </p:nvSpPr>
        <p:spPr>
          <a:xfrm>
            <a:off x="614950" y="667207"/>
            <a:ext cx="7914101" cy="6477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az-Latn-A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müştərinin </a:t>
            </a:r>
            <a:r>
              <a:rPr kumimoji="0" lang="az-Latn-A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ehtiyaclarının qeydə alınması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8843" y="5755999"/>
            <a:ext cx="362631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z-Latn-AZ" sz="2800" b="1" dirty="0" smtClean="0">
                <a:ln/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QAYNAR  DÜYMƏ</a:t>
            </a:r>
            <a:endParaRPr lang="ru-RU" sz="2800" b="1" dirty="0">
              <a:ln/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 descr="D:\Downloads\Red_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33" y="1766612"/>
            <a:ext cx="263127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094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458" y="389861"/>
            <a:ext cx="228923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4013" marR="0" lvl="0" indent="-338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z-Latn-A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A0F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İMİC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5AA0F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54013" marR="0" lvl="0" indent="-338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z-Latn-A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A0F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YENİLİK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5AA0F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1689" y="389862"/>
            <a:ext cx="35101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lvl="0" indent="-338138">
              <a:buFont typeface="+mj-lt"/>
              <a:buAutoNum type="arabicPeriod" startAt="3"/>
              <a:defRPr/>
            </a:pPr>
            <a:r>
              <a:rPr lang="az-Latn-AZ" sz="2800" b="1" dirty="0">
                <a:solidFill>
                  <a:srgbClr val="5AA0F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KOMFORT</a:t>
            </a:r>
            <a:endParaRPr lang="ru-RU" sz="2800" b="1" dirty="0">
              <a:solidFill>
                <a:srgbClr val="5AA0F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38138" lvl="0" indent="-338138">
              <a:buFont typeface="+mj-lt"/>
              <a:buAutoNum type="arabicPeriod" startAt="3"/>
              <a:defRPr/>
            </a:pPr>
            <a:r>
              <a:rPr lang="az-Latn-AZ" sz="2800" b="1" dirty="0" smtClean="0">
                <a:solidFill>
                  <a:srgbClr val="5AA0F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TƏHLÜKƏSİZLİK</a:t>
            </a:r>
            <a:endParaRPr lang="ru-RU" sz="2800" b="1" dirty="0">
              <a:solidFill>
                <a:srgbClr val="5AA0F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3036" y="605304"/>
            <a:ext cx="210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3" lvl="0" indent="-354013">
              <a:buFont typeface="+mj-lt"/>
              <a:buAutoNum type="arabicPeriod" startAt="5"/>
              <a:defRPr/>
            </a:pPr>
            <a:r>
              <a:rPr lang="az-Latn-AZ" sz="2800" b="1" dirty="0" smtClean="0">
                <a:solidFill>
                  <a:srgbClr val="5AA0F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QƏNAƏT</a:t>
            </a:r>
            <a:endParaRPr lang="ru-RU" sz="2800" b="1" dirty="0">
              <a:solidFill>
                <a:srgbClr val="5AA0F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9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895600" y="5866830"/>
            <a:ext cx="6248400" cy="720000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 w="34925">
            <a:solidFill>
              <a:srgbClr val="FFFF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"/>
          </a:effectLst>
          <a:scene3d>
            <a:camera prst="orthographicFront"/>
            <a:lightRig rig="threePt" dir="tl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>
            <a:defPPr>
              <a:defRPr lang="ru-RU"/>
            </a:defPPr>
            <a:lvl1pPr algn="ctr" defTabSz="457200">
              <a:spcBef>
                <a:spcPct val="0"/>
              </a:spcBef>
              <a:defRPr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z-Latn-AZ" dirty="0"/>
              <a:t>qənaət – sərfəli/qazanc</a:t>
            </a:r>
            <a:endParaRPr lang="ru-RU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895600" y="1881066"/>
            <a:ext cx="6248400" cy="720000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 w="34925">
            <a:solidFill>
              <a:srgbClr val="FFFF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"/>
          </a:effectLst>
          <a:scene3d>
            <a:camera prst="orthographicFront"/>
            <a:lightRig rig="threePt" dir="tl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>
            <a:defPPr>
              <a:defRPr lang="ru-RU"/>
            </a:defPPr>
            <a:lvl1pPr algn="ctr" defTabSz="457200">
              <a:spcBef>
                <a:spcPct val="0"/>
              </a:spcBef>
              <a:defRPr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az-Latn-A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imic - </a:t>
            </a:r>
            <a:r>
              <a:rPr lang="az-Latn-A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prestij</a:t>
            </a: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az-Latn-A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gözəllik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895600" y="3873948"/>
            <a:ext cx="6248400" cy="720000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 w="34925">
            <a:solidFill>
              <a:srgbClr val="FFFF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"/>
          </a:effectLst>
          <a:scene3d>
            <a:camera prst="orthographicFront"/>
            <a:lightRig rig="threePt" dir="tl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>
            <a:defPPr>
              <a:defRPr lang="ru-RU"/>
            </a:defPPr>
            <a:lvl1pPr algn="ctr" defTabSz="457200">
              <a:spcBef>
                <a:spcPct val="0"/>
              </a:spcBef>
              <a:defRPr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z-Latn-AZ" dirty="0"/>
              <a:t>komfort – rahatlıq/sadəlik</a:t>
            </a:r>
            <a:endParaRPr lang="ru-RU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95600" y="4870389"/>
            <a:ext cx="6248400" cy="720000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 w="34925">
            <a:solidFill>
              <a:srgbClr val="FFFF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"/>
          </a:effectLst>
          <a:scene3d>
            <a:camera prst="orthographicFront"/>
            <a:lightRig rig="threePt" dir="tl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>
            <a:defPPr>
              <a:defRPr lang="ru-RU"/>
            </a:defPPr>
            <a:lvl1pPr algn="ctr" defTabSz="457200">
              <a:spcBef>
                <a:spcPct val="0"/>
              </a:spcBef>
              <a:defRPr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z-Latn-AZ" dirty="0"/>
              <a:t>təhlükəsizlik - dözüm</a:t>
            </a:r>
            <a:r>
              <a:rPr lang="ru-RU" dirty="0"/>
              <a:t>/</a:t>
            </a:r>
            <a:r>
              <a:rPr lang="az-Latn-AZ" dirty="0"/>
              <a:t>etibar</a:t>
            </a:r>
            <a:endParaRPr lang="ru-RU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895600" y="2877507"/>
            <a:ext cx="6248400" cy="720000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 w="34925">
            <a:solidFill>
              <a:srgbClr val="FFFF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softEdge rad="12700"/>
          </a:effectLst>
          <a:scene3d>
            <a:camera prst="orthographicFront"/>
            <a:lightRig rig="threePt" dir="tl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>
            <a:defPPr>
              <a:defRPr lang="ru-RU"/>
            </a:defPPr>
            <a:lvl1pPr algn="ctr" defTabSz="457200">
              <a:spcBef>
                <a:spcPct val="0"/>
              </a:spcBef>
              <a:defRPr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z-Latn-AZ" dirty="0"/>
              <a:t>yenilik – birincilik /sürət</a:t>
            </a:r>
            <a:endParaRPr lang="ru-RU" dirty="0"/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1663687" y="399064"/>
            <a:ext cx="5816626" cy="839802"/>
          </a:xfrm>
          <a:prstGeom prst="roundRect">
            <a:avLst/>
          </a:prstGeom>
          <a:gradFill>
            <a:gsLst>
              <a:gs pos="17557">
                <a:srgbClr val="0070C0">
                  <a:alpha val="60000"/>
                </a:srgbClr>
              </a:gs>
              <a:gs pos="78386">
                <a:srgbClr val="0070C0"/>
              </a:gs>
              <a:gs pos="60122">
                <a:schemeClr val="accent4">
                  <a:lumMod val="75000"/>
                </a:schemeClr>
              </a:gs>
              <a:gs pos="36500">
                <a:schemeClr val="accent4">
                  <a:lumMod val="75000"/>
                </a:scheme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14300" prst="artDeco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/>
          <a:p>
            <a:pPr algn="ctr" defTabSz="457200">
              <a:spcBef>
                <a:spcPct val="0"/>
              </a:spcBef>
            </a:pPr>
            <a:r>
              <a:rPr lang="az-Latn-AZ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TƏLƏBAT VƏ XASİYYƏT</a:t>
            </a:r>
            <a:endParaRPr lang="ru-RU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2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35769" y="5915681"/>
            <a:ext cx="8280000" cy="576000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>
            <a:defPPr>
              <a:defRPr lang="ru-RU"/>
            </a:defPPr>
            <a:lvl1pPr algn="ctr" defTabSz="457200">
              <a:spcBef>
                <a:spcPct val="0"/>
              </a:spcBef>
              <a:defRPr sz="2400" b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z-Latn-AZ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Qənaət</a:t>
            </a:r>
            <a:r>
              <a:rPr lang="ru-RU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az-Latn-AZ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Tünd yaşıl, </a:t>
            </a:r>
            <a:r>
              <a:rPr lang="az-Latn-AZ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tünd qəhvəyi, qarışıq </a:t>
            </a:r>
            <a:r>
              <a:rPr lang="az-Latn-AZ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rənglər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35769" y="1681181"/>
            <a:ext cx="8280000" cy="576000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>
            <a:defPPr>
              <a:defRPr lang="ru-RU"/>
            </a:defPPr>
            <a:lvl1pPr algn="ctr" defTabSz="457200">
              <a:spcBef>
                <a:spcPct val="0"/>
              </a:spcBef>
              <a:defRPr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az-Latn-AZ" sz="2400" b="1" dirty="0"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İmic</a:t>
            </a:r>
            <a:r>
              <a:rPr lang="en-US" sz="2400" b="1" dirty="0"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az-Latn-AZ" sz="2400" b="1" dirty="0" smtClean="0"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Qırmızı</a:t>
            </a:r>
            <a:r>
              <a:rPr lang="en-US" sz="2400" b="1" dirty="0" smtClean="0"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 smtClean="0"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Metallik</a:t>
            </a:r>
            <a:r>
              <a:rPr lang="en-US" sz="2400" b="1" dirty="0" smtClean="0"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 smtClean="0"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Göy</a:t>
            </a:r>
            <a:r>
              <a:rPr lang="en-US" sz="2400" b="1" dirty="0" smtClean="0"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az-Latn-AZ" sz="2400" b="1" dirty="0" smtClean="0">
                <a:solidFill>
                  <a:srgbClr val="F8F8F8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Çəhrayı, Ağ-Qara - parıltılı</a:t>
            </a:r>
            <a:endParaRPr lang="az-Latn-AZ" sz="2400" b="1" dirty="0">
              <a:solidFill>
                <a:srgbClr val="F8F8F8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35769" y="3795775"/>
            <a:ext cx="8280000" cy="576000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>
            <a:defPPr>
              <a:defRPr lang="ru-RU"/>
            </a:defPPr>
            <a:lvl1pPr algn="ctr" defTabSz="457200">
              <a:spcBef>
                <a:spcPct val="0"/>
              </a:spcBef>
              <a:defRPr sz="2400" b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z-Latn-AZ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Komfort</a:t>
            </a:r>
            <a:r>
              <a:rPr lang="ru-RU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az-Latn-AZ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Mavi</a:t>
            </a:r>
            <a:r>
              <a:rPr lang="en-US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az-Latn-AZ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Qəhvəyi, Ağ – yumşaq rənglər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5769" y="4855728"/>
            <a:ext cx="8280000" cy="576000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>
            <a:defPPr>
              <a:defRPr lang="ru-RU"/>
            </a:defPPr>
            <a:lvl1pPr algn="ctr" defTabSz="457200">
              <a:spcBef>
                <a:spcPct val="0"/>
              </a:spcBef>
              <a:defRPr sz="2400" b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z-Latn-AZ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Təhlükəsizlik</a:t>
            </a:r>
            <a:r>
              <a:rPr lang="ru-RU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az-Latn-AZ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Yaşıl</a:t>
            </a:r>
            <a:r>
              <a:rPr lang="en-US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az-Latn-AZ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Boz, Ağ </a:t>
            </a:r>
            <a:r>
              <a:rPr lang="az-Latn-AZ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və </a:t>
            </a:r>
            <a:r>
              <a:rPr lang="az-Latn-AZ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Qara – parıltısız </a:t>
            </a:r>
            <a:r>
              <a:rPr lang="az-Latn-AZ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rənglər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35769" y="2735822"/>
            <a:ext cx="8280000" cy="576000"/>
          </a:xfrm>
          <a:prstGeom prst="roundRect">
            <a:avLst/>
          </a:prstGeom>
          <a:gradFill>
            <a:gsLst>
              <a:gs pos="17557">
                <a:srgbClr val="7CB2F5">
                  <a:alpha val="70000"/>
                </a:srgbClr>
              </a:gs>
              <a:gs pos="78386">
                <a:srgbClr val="3E8BE8">
                  <a:alpha val="66000"/>
                </a:srgbClr>
              </a:gs>
              <a:gs pos="60122">
                <a:srgbClr val="5197EC">
                  <a:alpha val="58000"/>
                </a:srgbClr>
              </a:gs>
              <a:gs pos="36500">
                <a:srgbClr val="69A6F1">
                  <a:alpha val="80000"/>
                </a:srgbClr>
              </a:gs>
              <a:gs pos="0">
                <a:schemeClr val="accent4">
                  <a:tint val="98000"/>
                  <a:lumMod val="114000"/>
                  <a:alpha val="63000"/>
                </a:schemeClr>
              </a:gs>
              <a:gs pos="100000">
                <a:schemeClr val="accent4">
                  <a:shade val="90000"/>
                  <a:lumMod val="84000"/>
                  <a:alpha val="69000"/>
                </a:schemeClr>
              </a:gs>
            </a:gsLst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hilly" dir="tl">
              <a:rot lat="0" lon="0" rev="18480000"/>
            </a:lightRig>
          </a:scene3d>
          <a:sp3d prstMaterial="clear">
            <a:bevelT h="63500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p3d extrusionH="57150">
              <a:bevelT w="69850" h="38100" prst="cross"/>
            </a:sp3d>
          </a:bodyPr>
          <a:lstStyle>
            <a:defPPr>
              <a:defRPr lang="ru-RU"/>
            </a:defPPr>
            <a:lvl1pPr algn="ctr" defTabSz="457200">
              <a:spcBef>
                <a:spcPct val="0"/>
              </a:spcBef>
              <a:defRPr sz="2400" b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z-Latn-AZ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Yenilik</a:t>
            </a:r>
            <a:r>
              <a:rPr lang="ru-RU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az-Latn-AZ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Sarı, Bənövşəyi, </a:t>
            </a:r>
            <a:r>
              <a:rPr lang="az-Latn-AZ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Narınc</a:t>
            </a:r>
            <a:r>
              <a:rPr lang="az-Latn-AZ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Salat – qarışıq dizayn</a:t>
            </a:r>
            <a:endParaRPr lang="ru-RU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052000" y="519931"/>
            <a:ext cx="5040000" cy="646986"/>
          </a:xfrm>
          <a:prstGeom prst="roundRect">
            <a:avLst/>
          </a:prstGeom>
          <a:solidFill>
            <a:schemeClr val="accent4">
              <a:alpha val="88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z-Latn-AZ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RƏNGLƏRİN SEÇİMİ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336</Words>
  <Application>Microsoft Office PowerPoint</Application>
  <PresentationFormat>Экран (4:3)</PresentationFormat>
  <Paragraphs>67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Garamond</vt:lpstr>
      <vt:lpstr>Segoe UI</vt:lpstr>
      <vt:lpstr>Shonar Bangla</vt:lpstr>
      <vt:lpstr>Tahoma</vt:lpstr>
      <vt:lpstr>Verdana</vt:lpstr>
      <vt:lpstr>Wingdings</vt:lpstr>
      <vt:lpstr>Wingdings 3</vt:lpstr>
      <vt:lpstr>Тема Office</vt:lpstr>
      <vt:lpstr>Ион</vt:lpstr>
      <vt:lpstr>Ion</vt:lpstr>
      <vt:lpstr>1_Ion</vt:lpstr>
      <vt:lpstr>2_Ion</vt:lpstr>
      <vt:lpstr>3_Ion</vt:lpstr>
      <vt:lpstr>1_Тема Office</vt:lpstr>
      <vt:lpstr>Klip</vt:lpstr>
      <vt:lpstr>Презентация PowerPoint</vt:lpstr>
      <vt:lpstr>Müasir dünya Seçim imkanların çoxluğu</vt:lpstr>
      <vt:lpstr>Tələbat nəyi bildirir?</vt:lpstr>
      <vt:lpstr>ABRAHAM MASLOU   EHTİYACLAR «PİRAMİDASI»</vt:lpstr>
      <vt:lpstr>FƏRDİ XÜSUSİYYƏTLƏR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KMP</dc:creator>
  <cp:lastModifiedBy>KMP</cp:lastModifiedBy>
  <cp:revision>38</cp:revision>
  <dcterms:created xsi:type="dcterms:W3CDTF">2018-08-03T07:36:29Z</dcterms:created>
  <dcterms:modified xsi:type="dcterms:W3CDTF">2018-08-03T11:48:58Z</dcterms:modified>
</cp:coreProperties>
</file>